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60" r:id="rId10"/>
    <p:sldId id="261" r:id="rId11"/>
    <p:sldId id="262" r:id="rId12"/>
    <p:sldId id="265" r:id="rId13"/>
    <p:sldId id="263" r:id="rId14"/>
    <p:sldId id="266" r:id="rId15"/>
    <p:sldId id="26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E97"/>
    <a:srgbClr val="003462"/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8"/>
    <p:restoredTop sz="94719"/>
  </p:normalViewPr>
  <p:slideViewPr>
    <p:cSldViewPr snapToGrid="0">
      <p:cViewPr>
        <p:scale>
          <a:sx n="150" d="100"/>
          <a:sy n="150" d="100"/>
        </p:scale>
        <p:origin x="-3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99E04-F516-E748-BFE5-ABEF7FCCE994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E0B48-37A9-0043-8CB3-900DF75032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98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E0B48-37A9-0043-8CB3-900DF750323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50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6881FC-5860-3832-705F-6ED0AA4CB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131D44B-678A-5302-5965-27DA42F1A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275AA6-08D5-4FCC-81A8-AC7CF86A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A17DC6-1A04-E01F-F0F3-13F413C0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514C4C-7386-47D1-CE67-90CFC0AD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50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59C0B-02D5-F3E7-A4F8-3803C7A5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054649-3F11-3767-FF91-42416CDDB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584A64-A06E-0A7A-D873-A58F394F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3CF9E-6A22-4281-7DE5-25291762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423609-E654-FA6A-2C9F-12A3F433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3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981F545-5464-7F5A-C063-FB8293182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5CE8A9-A787-68A1-B3C5-AB6CDCC12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CA36B1-0F6B-AAE9-A24B-EA772871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CAE9C6-D962-08D0-14C8-C9C85CD2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68DDD4-E5CC-B7F8-B551-00A9F57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8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79A44-FFBC-D6CC-F8A7-0FB9C79B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F363C2-437E-8B94-1D32-6309E49A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B28986-536C-FFB8-0610-1A0054B3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CC69D0-DB0B-D160-E693-45BF66EE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7FAD36-AE7F-9E96-1C8C-97CFA3B6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98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4AAA85-148D-83B8-1BC5-25087790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DCDDB8-73A0-7B5B-CFB6-495167A74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4D9A17-7811-CB4C-DE26-F353E8B1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AABF0E-4EC0-8533-8B38-9069747B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B05DC1-AF11-CC8D-59D1-07EC2046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11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94978-1E25-C4F2-AB88-7D3287A2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652AC2-8F04-9D81-1F19-4A372B0F0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21A8CB4-15C6-7882-3F50-38CD62D1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7D0EFF-9251-51EE-435F-4343A92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5C44D2-020A-749B-7C73-8934F85B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7443E5-C9D0-2A56-FB20-28407BFD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95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BE149-F586-2D59-ADC5-F4AF0F9C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0AFD23-1DCB-D3C6-DBBF-5840D79F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2368EB-1A5A-C404-07C6-1BBD92430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9E6171-E107-CC6E-E1B2-FA6871E67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61025C6-FC52-DD59-967D-16B9E62EF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89C5817-BBF4-B9C4-F01C-5B130E75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557DAF-66AF-870C-45D0-CDF1C76A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85992B-8F8F-9471-FA6E-4CEC33C5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3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ADA3F-1F8D-CBE3-9A8B-CCF8DE5D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4945BDF-86B5-DC85-3955-F39CCC56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9EF193-A42C-744D-AC7B-EC45E03A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EFA1EB-DC4E-5CF3-B7FD-A7FA0AA2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19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8ED948-D866-36E3-7B92-577E374F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9047A0-94D6-746B-1DC6-EE6A895A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744E53-7EBD-D2AE-822D-EDA1CF70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15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34A5E6-2D7C-F422-6436-82D3F36E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03C194-B44D-18D8-800C-E3B805582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7168ED-82CC-34B1-DF61-51F8981CD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C5ACFA-63B2-FF85-7A21-F87AAA8A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B64AF7-044F-0FD5-F025-B9B81BFA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CA5C74-8FC6-C6E1-D1F3-CAF72591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8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940750-CE49-CBC6-1A89-4CFA6C55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2F854D9-9DF6-6C18-6879-996728769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624634-9DCF-442A-3B70-23F4B3D39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6CCF53-335A-C37C-7F77-EEAC7CBE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E2EA93-82F5-F976-D77C-01C498D7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DDF0BD-C820-5206-54C4-FCE67AAF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18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76EB15-ADC0-2AAA-B0A1-32D5D69A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97000-A848-9AF9-372F-08164D94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36A5EC-8CE7-C460-735B-1C1DCDB58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65DB-C85E-8C44-B38E-BFB120589A9A}" type="datetimeFigureOut">
              <a:rPr lang="it-IT" smtClean="0"/>
              <a:t>21/01/23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725657-8FA7-4D35-637A-52BD25793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C485B0-456E-E650-9370-2986498B8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A91E9-15E8-194B-A827-0C9001D76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48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34906F-74A4-E43F-D8B2-39ADFE301700}"/>
              </a:ext>
            </a:extLst>
          </p:cNvPr>
          <p:cNvSpPr txBox="1"/>
          <p:nvPr/>
        </p:nvSpPr>
        <p:spPr>
          <a:xfrm>
            <a:off x="691978" y="2323071"/>
            <a:ext cx="9168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Helvetica" pitchFamily="2" charset="0"/>
              </a:rPr>
              <a:t>Progetto di Machine Learning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DBEEC6-1F18-DF83-C9CD-23BCFEC83287}"/>
              </a:ext>
            </a:extLst>
          </p:cNvPr>
          <p:cNvSpPr txBox="1"/>
          <p:nvPr/>
        </p:nvSpPr>
        <p:spPr>
          <a:xfrm>
            <a:off x="691979" y="3136612"/>
            <a:ext cx="82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A2FF"/>
                </a:solidFill>
                <a:latin typeface="Helvetica" pitchFamily="2" charset="0"/>
              </a:rPr>
              <a:t>Decision Tree e Naive Bayes per la predizione del diabete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4752B0-E257-D924-6D50-E4EAE999C390}"/>
              </a:ext>
            </a:extLst>
          </p:cNvPr>
          <p:cNvSpPr txBox="1"/>
          <p:nvPr/>
        </p:nvSpPr>
        <p:spPr>
          <a:xfrm>
            <a:off x="691977" y="4969558"/>
            <a:ext cx="9168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Helvetica" pitchFamily="2" charset="0"/>
              </a:rPr>
              <a:t>Grillo Antonio</a:t>
            </a:r>
          </a:p>
          <a:p>
            <a:r>
              <a:rPr lang="it-IT" sz="2000" b="1" dirty="0">
                <a:solidFill>
                  <a:schemeClr val="bg1"/>
                </a:solidFill>
                <a:latin typeface="Helvetica" pitchFamily="2" charset="0"/>
              </a:rPr>
              <a:t>Motta Giacomo</a:t>
            </a:r>
          </a:p>
          <a:p>
            <a:r>
              <a:rPr lang="it-IT" sz="2000" b="1" dirty="0">
                <a:solidFill>
                  <a:schemeClr val="bg1"/>
                </a:solidFill>
                <a:latin typeface="Helvetica" pitchFamily="2" charset="0"/>
              </a:rPr>
              <a:t>Pandini Gabriele</a:t>
            </a:r>
          </a:p>
        </p:txBody>
      </p:sp>
    </p:spTree>
    <p:extLst>
      <p:ext uri="{BB962C8B-B14F-4D97-AF65-F5344CB8AC3E}">
        <p14:creationId xmlns:p14="http://schemas.microsoft.com/office/powerpoint/2010/main" val="428120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EE38C30-8E27-B4A4-2BD4-0043F7C182BC}"/>
              </a:ext>
            </a:extLst>
          </p:cNvPr>
          <p:cNvGrpSpPr/>
          <p:nvPr/>
        </p:nvGrpSpPr>
        <p:grpSpPr>
          <a:xfrm>
            <a:off x="4180194" y="1252908"/>
            <a:ext cx="3831612" cy="4606025"/>
            <a:chOff x="4469550" y="2102873"/>
            <a:chExt cx="3248893" cy="3713020"/>
          </a:xfrm>
          <a:solidFill>
            <a:schemeClr val="bg2">
              <a:lumMod val="10000"/>
              <a:alpha val="6000"/>
            </a:schemeClr>
          </a:solidFill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11C842EF-312A-6EB1-A818-F3693B6F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9550" y="2102873"/>
              <a:ext cx="3248893" cy="3713020"/>
            </a:xfrm>
            <a:prstGeom prst="rect">
              <a:avLst/>
            </a:prstGeom>
          </p:spPr>
        </p:pic>
        <p:sp>
          <p:nvSpPr>
            <p:cNvPr id="12" name="Triangolo 11">
              <a:extLst>
                <a:ext uri="{FF2B5EF4-FFF2-40B4-BE49-F238E27FC236}">
                  <a16:creationId xmlns:a16="http://schemas.microsoft.com/office/drawing/2014/main" id="{AF2071E3-2F6B-CFA5-79DF-9EDEF177F275}"/>
                </a:ext>
              </a:extLst>
            </p:cNvPr>
            <p:cNvSpPr/>
            <p:nvPr/>
          </p:nvSpPr>
          <p:spPr>
            <a:xfrm>
              <a:off x="4805457" y="3555659"/>
              <a:ext cx="2554664" cy="1571427"/>
            </a:xfrm>
            <a:prstGeom prst="triangle">
              <a:avLst>
                <a:gd name="adj" fmla="val 507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riangolo 13">
              <a:extLst>
                <a:ext uri="{FF2B5EF4-FFF2-40B4-BE49-F238E27FC236}">
                  <a16:creationId xmlns:a16="http://schemas.microsoft.com/office/drawing/2014/main" id="{641F2BEF-DDDD-2903-6AD3-6BBEDBF6E565}"/>
                </a:ext>
              </a:extLst>
            </p:cNvPr>
            <p:cNvSpPr/>
            <p:nvPr/>
          </p:nvSpPr>
          <p:spPr>
            <a:xfrm>
              <a:off x="5218593" y="2495473"/>
              <a:ext cx="1791093" cy="933527"/>
            </a:xfrm>
            <a:prstGeom prst="triangle">
              <a:avLst>
                <a:gd name="adj" fmla="val 4894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iangolo 15">
              <a:extLst>
                <a:ext uri="{FF2B5EF4-FFF2-40B4-BE49-F238E27FC236}">
                  <a16:creationId xmlns:a16="http://schemas.microsoft.com/office/drawing/2014/main" id="{4A686BCE-0C83-6DFA-CBD7-C05B7D7D0383}"/>
                </a:ext>
              </a:extLst>
            </p:cNvPr>
            <p:cNvSpPr/>
            <p:nvPr/>
          </p:nvSpPr>
          <p:spPr>
            <a:xfrm>
              <a:off x="4995334" y="3061209"/>
              <a:ext cx="2197317" cy="112429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" name="Rettangolo con angoli arrotondati sullo stesso lato 16">
              <a:extLst>
                <a:ext uri="{FF2B5EF4-FFF2-40B4-BE49-F238E27FC236}">
                  <a16:creationId xmlns:a16="http://schemas.microsoft.com/office/drawing/2014/main" id="{67D43E7E-BD1C-A48B-8E9F-2881E4042EA3}"/>
                </a:ext>
              </a:extLst>
            </p:cNvPr>
            <p:cNvSpPr/>
            <p:nvPr/>
          </p:nvSpPr>
          <p:spPr>
            <a:xfrm>
              <a:off x="5876449" y="3386405"/>
              <a:ext cx="450973" cy="174068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F7D07B-DD33-4AD5-60CF-ABF78653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70"/>
            <a:ext cx="10515600" cy="768731"/>
          </a:xfrm>
          <a:noFill/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Alberi di decisione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43D2C7F-950C-2A62-A66E-65B8BDAE3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8" t="16946" r="4399" b="18813"/>
          <a:stretch/>
        </p:blipFill>
        <p:spPr>
          <a:xfrm>
            <a:off x="1233102" y="1260713"/>
            <a:ext cx="4312437" cy="2176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402A5B-3476-E254-4348-9D3DF8143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9" t="16472" r="4876" b="17723"/>
          <a:stretch/>
        </p:blipFill>
        <p:spPr>
          <a:xfrm>
            <a:off x="7341845" y="2467874"/>
            <a:ext cx="4147523" cy="21760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6C717FA3-C647-4FBB-DFCC-C58F0D78A72A}"/>
              </a:ext>
            </a:extLst>
          </p:cNvPr>
          <p:cNvGrpSpPr/>
          <p:nvPr/>
        </p:nvGrpSpPr>
        <p:grpSpPr>
          <a:xfrm>
            <a:off x="1597696" y="3882651"/>
            <a:ext cx="3583248" cy="2176092"/>
            <a:chOff x="1597696" y="3882651"/>
            <a:chExt cx="3583248" cy="217609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E7C6B5A-E7DE-D78F-176B-31D7274F5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653"/>
            <a:stretch/>
          </p:blipFill>
          <p:spPr>
            <a:xfrm>
              <a:off x="1597696" y="3882651"/>
              <a:ext cx="3583248" cy="21760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2F85556B-CD43-6F64-CC4D-C37CD6E6A14B}"/>
                </a:ext>
              </a:extLst>
            </p:cNvPr>
            <p:cNvCxnSpPr/>
            <p:nvPr/>
          </p:nvCxnSpPr>
          <p:spPr>
            <a:xfrm flipV="1">
              <a:off x="2658817" y="5236864"/>
              <a:ext cx="356839" cy="389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95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Misuratore con riempimento a tinta unita">
            <a:extLst>
              <a:ext uri="{FF2B5EF4-FFF2-40B4-BE49-F238E27FC236}">
                <a16:creationId xmlns:a16="http://schemas.microsoft.com/office/drawing/2014/main" id="{A40FF199-75D1-62DB-9028-D250496F9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108" y="930653"/>
            <a:ext cx="4996693" cy="499669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558F9DAF-5A28-6DA3-2B0A-41FB735B8435}"/>
              </a:ext>
            </a:extLst>
          </p:cNvPr>
          <p:cNvSpPr/>
          <p:nvPr/>
        </p:nvSpPr>
        <p:spPr>
          <a:xfrm>
            <a:off x="1400216" y="1605516"/>
            <a:ext cx="3198244" cy="3848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2E33579-51E9-FE0D-E725-0EE6FA10F46F}"/>
              </a:ext>
            </a:extLst>
          </p:cNvPr>
          <p:cNvSpPr/>
          <p:nvPr/>
        </p:nvSpPr>
        <p:spPr>
          <a:xfrm>
            <a:off x="7847025" y="1613427"/>
            <a:ext cx="3198244" cy="3848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0B753C8-A2A8-BAFA-2FC1-AF9927CE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18"/>
            <a:ext cx="10515600" cy="768731"/>
          </a:xfrm>
          <a:noFill/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Scelta dell’albero migliore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8D430F20-3D57-2E03-E65A-5205FD1B3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76630"/>
              </p:ext>
            </p:extLst>
          </p:nvPr>
        </p:nvGraphicFramePr>
        <p:xfrm>
          <a:off x="1556507" y="2156967"/>
          <a:ext cx="2885662" cy="18899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4188">
                  <a:extLst>
                    <a:ext uri="{9D8B030D-6E8A-4147-A177-3AD203B41FA5}">
                      <a16:colId xmlns:a16="http://schemas.microsoft.com/office/drawing/2014/main" val="2669686943"/>
                    </a:ext>
                  </a:extLst>
                </a:gridCol>
                <a:gridCol w="711514">
                  <a:extLst>
                    <a:ext uri="{9D8B030D-6E8A-4147-A177-3AD203B41FA5}">
                      <a16:colId xmlns:a16="http://schemas.microsoft.com/office/drawing/2014/main" val="575285432"/>
                    </a:ext>
                  </a:extLst>
                </a:gridCol>
                <a:gridCol w="729960">
                  <a:extLst>
                    <a:ext uri="{9D8B030D-6E8A-4147-A177-3AD203B41FA5}">
                      <a16:colId xmlns:a16="http://schemas.microsoft.com/office/drawing/2014/main" val="1464009930"/>
                    </a:ext>
                  </a:extLst>
                </a:gridCol>
              </a:tblGrid>
              <a:tr h="472497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24394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45186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9572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186274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32048BAF-4851-3520-72B2-EFCC42784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50178"/>
              </p:ext>
            </p:extLst>
          </p:nvPr>
        </p:nvGraphicFramePr>
        <p:xfrm>
          <a:off x="8011638" y="2164878"/>
          <a:ext cx="2885662" cy="18899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4188">
                  <a:extLst>
                    <a:ext uri="{9D8B030D-6E8A-4147-A177-3AD203B41FA5}">
                      <a16:colId xmlns:a16="http://schemas.microsoft.com/office/drawing/2014/main" val="2669686943"/>
                    </a:ext>
                  </a:extLst>
                </a:gridCol>
                <a:gridCol w="711514">
                  <a:extLst>
                    <a:ext uri="{9D8B030D-6E8A-4147-A177-3AD203B41FA5}">
                      <a16:colId xmlns:a16="http://schemas.microsoft.com/office/drawing/2014/main" val="575285432"/>
                    </a:ext>
                  </a:extLst>
                </a:gridCol>
                <a:gridCol w="729960">
                  <a:extLst>
                    <a:ext uri="{9D8B030D-6E8A-4147-A177-3AD203B41FA5}">
                      <a16:colId xmlns:a16="http://schemas.microsoft.com/office/drawing/2014/main" val="1464009930"/>
                    </a:ext>
                  </a:extLst>
                </a:gridCol>
              </a:tblGrid>
              <a:tr h="472497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24394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45186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9572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18627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E28AE9-002B-58ED-D8FD-0A6AD8943292}"/>
              </a:ext>
            </a:extLst>
          </p:cNvPr>
          <p:cNvSpPr txBox="1"/>
          <p:nvPr/>
        </p:nvSpPr>
        <p:spPr>
          <a:xfrm>
            <a:off x="1751978" y="4144491"/>
            <a:ext cx="26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0.7422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0.7792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0.8333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0.8054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BE9983-0EA4-E565-36BF-554F2AAD5C4B}"/>
              </a:ext>
            </a:extLst>
          </p:cNvPr>
          <p:cNvSpPr txBox="1"/>
          <p:nvPr/>
        </p:nvSpPr>
        <p:spPr>
          <a:xfrm>
            <a:off x="8207109" y="4261671"/>
            <a:ext cx="26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0.7156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0.7667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0.7986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0.7823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EAEFEEC-05E2-FEDF-78AD-D01BA89D5F5F}"/>
              </a:ext>
            </a:extLst>
          </p:cNvPr>
          <p:cNvSpPr txBox="1">
            <a:spLocks/>
          </p:cNvSpPr>
          <p:nvPr/>
        </p:nvSpPr>
        <p:spPr>
          <a:xfrm>
            <a:off x="1519730" y="1543987"/>
            <a:ext cx="2075378" cy="7687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Helvetica" pitchFamily="2" charset="0"/>
              </a:rPr>
              <a:t>Non pruned</a:t>
            </a:r>
            <a:endParaRPr lang="it-IT" sz="2400" dirty="0">
              <a:latin typeface="Helvetica" pitchFamily="2" charset="0"/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AF5A699-8F77-7039-8C1C-8C4B2E52BD12}"/>
              </a:ext>
            </a:extLst>
          </p:cNvPr>
          <p:cNvSpPr txBox="1">
            <a:spLocks/>
          </p:cNvSpPr>
          <p:nvPr/>
        </p:nvSpPr>
        <p:spPr>
          <a:xfrm>
            <a:off x="7939859" y="1522960"/>
            <a:ext cx="1247946" cy="7687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Helvetica" pitchFamily="2" charset="0"/>
              </a:rPr>
              <a:t>Pruned</a:t>
            </a:r>
            <a:endParaRPr lang="it-IT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2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E340A99-3CEB-C78C-AF25-D00A72DA9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2473" b="3553"/>
          <a:stretch/>
        </p:blipFill>
        <p:spPr>
          <a:xfrm>
            <a:off x="1650364" y="435878"/>
            <a:ext cx="8891271" cy="59862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69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A36C2831-69FC-E88F-BD00-9A7DE9C0A12E}"/>
              </a:ext>
            </a:extLst>
          </p:cNvPr>
          <p:cNvGrpSpPr/>
          <p:nvPr/>
        </p:nvGrpSpPr>
        <p:grpSpPr>
          <a:xfrm>
            <a:off x="4013618" y="1739573"/>
            <a:ext cx="4164764" cy="3378853"/>
            <a:chOff x="6096000" y="3949163"/>
            <a:chExt cx="3179639" cy="2543711"/>
          </a:xfrm>
          <a:solidFill>
            <a:schemeClr val="tx1">
              <a:lumMod val="95000"/>
              <a:lumOff val="5000"/>
            </a:schemeClr>
          </a:solidFill>
        </p:grpSpPr>
        <p:pic>
          <p:nvPicPr>
            <p:cNvPr id="3" name="Elemento grafico 2">
              <a:extLst>
                <a:ext uri="{FF2B5EF4-FFF2-40B4-BE49-F238E27FC236}">
                  <a16:creationId xmlns:a16="http://schemas.microsoft.com/office/drawing/2014/main" id="{7259AAF5-25CF-BA35-16E1-11B9D052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3949163"/>
              <a:ext cx="3179639" cy="2543711"/>
            </a:xfrm>
            <a:prstGeom prst="rect">
              <a:avLst/>
            </a:prstGeom>
          </p:spPr>
        </p:pic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42DAE881-A71C-3400-F65A-862DDF2DEA21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574570" y="4427675"/>
              <a:ext cx="1284779" cy="1260000"/>
            </a:xfrm>
            <a:prstGeom prst="roundRect">
              <a:avLst>
                <a:gd name="adj" fmla="val 121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69DDACA-FA3A-0138-AEF9-EDE2C5B2FA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2003" y="4921719"/>
              <a:ext cx="230400" cy="230400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1A11065-7E4F-14A8-6B97-02D6F65CE5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8225" y="4921719"/>
              <a:ext cx="230400" cy="230400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D65764EA-23C1-AF60-46ED-9E67525E8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1759" y="4488386"/>
              <a:ext cx="230400" cy="230400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578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B9DC32F6-98BF-E11C-D563-8619EA4AAC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9869" y="4921719"/>
              <a:ext cx="230400" cy="230400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194FBEDF-EE7F-0758-E557-5B7A1EF13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1759" y="5355052"/>
              <a:ext cx="230400" cy="230400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3DEF0B6E-ED9A-AC11-5C04-0FD20BE7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18"/>
            <a:ext cx="10515600" cy="768731"/>
          </a:xfrm>
          <a:noFill/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Naive Bayes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5826A7B-37BD-0261-305A-022CB52AE671}"/>
                  </a:ext>
                </a:extLst>
              </p:cNvPr>
              <p:cNvSpPr txBox="1"/>
              <p:nvPr/>
            </p:nvSpPr>
            <p:spPr>
              <a:xfrm>
                <a:off x="1583681" y="2189568"/>
                <a:ext cx="9024638" cy="2295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4000" b="0" dirty="0"/>
              </a:p>
              <a:p>
                <a:endParaRPr lang="it-IT" sz="40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5826A7B-37BD-0261-305A-022CB52A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81" y="2189568"/>
                <a:ext cx="9024638" cy="2295821"/>
              </a:xfrm>
              <a:prstGeom prst="rect">
                <a:avLst/>
              </a:prstGeom>
              <a:blipFill>
                <a:blip r:embed="rId4"/>
                <a:stretch>
                  <a:fillRect t="-87912" b="-1049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62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Misuratore con riempimento a tinta unita">
            <a:extLst>
              <a:ext uri="{FF2B5EF4-FFF2-40B4-BE49-F238E27FC236}">
                <a16:creationId xmlns:a16="http://schemas.microsoft.com/office/drawing/2014/main" id="{A40FF199-75D1-62DB-9028-D250496F9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108" y="930653"/>
            <a:ext cx="4996693" cy="499669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558F9DAF-5A28-6DA3-2B0A-41FB735B8435}"/>
              </a:ext>
            </a:extLst>
          </p:cNvPr>
          <p:cNvSpPr/>
          <p:nvPr/>
        </p:nvSpPr>
        <p:spPr>
          <a:xfrm>
            <a:off x="1400216" y="1605516"/>
            <a:ext cx="3198244" cy="3848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2E33579-51E9-FE0D-E725-0EE6FA10F46F}"/>
              </a:ext>
            </a:extLst>
          </p:cNvPr>
          <p:cNvSpPr/>
          <p:nvPr/>
        </p:nvSpPr>
        <p:spPr>
          <a:xfrm>
            <a:off x="7931691" y="1583170"/>
            <a:ext cx="3198244" cy="3848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0B753C8-A2A8-BAFA-2FC1-AF9927CE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18"/>
            <a:ext cx="10515600" cy="768731"/>
          </a:xfrm>
          <a:noFill/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245E97"/>
                </a:solidFill>
                <a:latin typeface="Helvetica" pitchFamily="2" charset="0"/>
              </a:rPr>
              <a:t>Confronto tra i modelli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8D430F20-3D57-2E03-E65A-5205FD1B3C31}"/>
              </a:ext>
            </a:extLst>
          </p:cNvPr>
          <p:cNvGraphicFramePr>
            <a:graphicFrameLocks noGrp="1"/>
          </p:cNvGraphicFramePr>
          <p:nvPr/>
        </p:nvGraphicFramePr>
        <p:xfrm>
          <a:off x="1556507" y="2156967"/>
          <a:ext cx="2885662" cy="18899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4188">
                  <a:extLst>
                    <a:ext uri="{9D8B030D-6E8A-4147-A177-3AD203B41FA5}">
                      <a16:colId xmlns:a16="http://schemas.microsoft.com/office/drawing/2014/main" val="2669686943"/>
                    </a:ext>
                  </a:extLst>
                </a:gridCol>
                <a:gridCol w="711514">
                  <a:extLst>
                    <a:ext uri="{9D8B030D-6E8A-4147-A177-3AD203B41FA5}">
                      <a16:colId xmlns:a16="http://schemas.microsoft.com/office/drawing/2014/main" val="575285432"/>
                    </a:ext>
                  </a:extLst>
                </a:gridCol>
                <a:gridCol w="729960">
                  <a:extLst>
                    <a:ext uri="{9D8B030D-6E8A-4147-A177-3AD203B41FA5}">
                      <a16:colId xmlns:a16="http://schemas.microsoft.com/office/drawing/2014/main" val="1464009930"/>
                    </a:ext>
                  </a:extLst>
                </a:gridCol>
              </a:tblGrid>
              <a:tr h="472497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24394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45186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9572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186274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32048BAF-4851-3520-72B2-EFCC42784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14029"/>
              </p:ext>
            </p:extLst>
          </p:nvPr>
        </p:nvGraphicFramePr>
        <p:xfrm>
          <a:off x="8096304" y="2134621"/>
          <a:ext cx="2885662" cy="18899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4188">
                  <a:extLst>
                    <a:ext uri="{9D8B030D-6E8A-4147-A177-3AD203B41FA5}">
                      <a16:colId xmlns:a16="http://schemas.microsoft.com/office/drawing/2014/main" val="2669686943"/>
                    </a:ext>
                  </a:extLst>
                </a:gridCol>
                <a:gridCol w="711514">
                  <a:extLst>
                    <a:ext uri="{9D8B030D-6E8A-4147-A177-3AD203B41FA5}">
                      <a16:colId xmlns:a16="http://schemas.microsoft.com/office/drawing/2014/main" val="575285432"/>
                    </a:ext>
                  </a:extLst>
                </a:gridCol>
                <a:gridCol w="729960">
                  <a:extLst>
                    <a:ext uri="{9D8B030D-6E8A-4147-A177-3AD203B41FA5}">
                      <a16:colId xmlns:a16="http://schemas.microsoft.com/office/drawing/2014/main" val="1464009930"/>
                    </a:ext>
                  </a:extLst>
                </a:gridCol>
              </a:tblGrid>
              <a:tr h="472497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Reference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24394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45186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9572"/>
                  </a:ext>
                </a:extLst>
              </a:tr>
              <a:tr h="47249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18627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E28AE9-002B-58ED-D8FD-0A6AD8943292}"/>
              </a:ext>
            </a:extLst>
          </p:cNvPr>
          <p:cNvSpPr txBox="1"/>
          <p:nvPr/>
        </p:nvSpPr>
        <p:spPr>
          <a:xfrm>
            <a:off x="1751978" y="4144491"/>
            <a:ext cx="26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0.7422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0.7792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0.8333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0.8054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BE9983-0EA4-E565-36BF-554F2AAD5C4B}"/>
              </a:ext>
            </a:extLst>
          </p:cNvPr>
          <p:cNvSpPr txBox="1"/>
          <p:nvPr/>
        </p:nvSpPr>
        <p:spPr>
          <a:xfrm>
            <a:off x="8291775" y="4231414"/>
            <a:ext cx="2690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0.7778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0.8013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0.8681</a:t>
            </a:r>
          </a:p>
          <a:p>
            <a:pPr algn="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: 0.8333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EAEFEEC-05E2-FEDF-78AD-D01BA89D5F5F}"/>
              </a:ext>
            </a:extLst>
          </p:cNvPr>
          <p:cNvSpPr txBox="1">
            <a:spLocks/>
          </p:cNvSpPr>
          <p:nvPr/>
        </p:nvSpPr>
        <p:spPr>
          <a:xfrm>
            <a:off x="1519730" y="1543987"/>
            <a:ext cx="3078730" cy="7687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Helvetica" pitchFamily="2" charset="0"/>
              </a:rPr>
              <a:t>Albero di decisione</a:t>
            </a:r>
            <a:endParaRPr lang="it-IT" sz="2400" dirty="0">
              <a:latin typeface="Helvetica" pitchFamily="2" charset="0"/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AF5A699-8F77-7039-8C1C-8C4B2E52BD12}"/>
              </a:ext>
            </a:extLst>
          </p:cNvPr>
          <p:cNvSpPr txBox="1">
            <a:spLocks/>
          </p:cNvSpPr>
          <p:nvPr/>
        </p:nvSpPr>
        <p:spPr>
          <a:xfrm>
            <a:off x="8024524" y="1492703"/>
            <a:ext cx="3198243" cy="7687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Helvetica" pitchFamily="2" charset="0"/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103095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68F600-96EA-2DA1-8D11-ED465D89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29" y="306521"/>
            <a:ext cx="8742941" cy="62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F2EF1173-643C-B333-A150-22DBA6FFD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1F7D07B-DD33-4AD5-60CF-ABF78653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18"/>
            <a:ext cx="10515600" cy="768731"/>
          </a:xfrm>
          <a:noFill/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Dominio ed obiettivo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F9493E-5AAD-72AE-1041-0650ADEC97F7}"/>
              </a:ext>
            </a:extLst>
          </p:cNvPr>
          <p:cNvSpPr txBox="1"/>
          <p:nvPr/>
        </p:nvSpPr>
        <p:spPr>
          <a:xfrm>
            <a:off x="1569720" y="1457582"/>
            <a:ext cx="809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Dataset di individui di sesso femminile di almeno 21 anni di origine Pima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B330FE-8F79-AD48-E8A0-96C30DCDAD5B}"/>
              </a:ext>
            </a:extLst>
          </p:cNvPr>
          <p:cNvSpPr txBox="1"/>
          <p:nvPr/>
        </p:nvSpPr>
        <p:spPr>
          <a:xfrm>
            <a:off x="1569720" y="2390794"/>
            <a:ext cx="817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Prevedere se un paziente è affetto da diabete sulla base delle misurazioni diagnostiche: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77D92B-A82C-C696-1FCE-A52396549EDC}"/>
              </a:ext>
            </a:extLst>
          </p:cNvPr>
          <p:cNvSpPr txBox="1"/>
          <p:nvPr/>
        </p:nvSpPr>
        <p:spPr>
          <a:xfrm>
            <a:off x="1716829" y="3094215"/>
            <a:ext cx="2389632" cy="309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Gravidanze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Glucosio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Pressione sanguigna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Spessore della pelle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Insulina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BMI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Eredità familiare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Età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856DD782-910A-16A9-8C25-AD8978409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597" y="1401035"/>
            <a:ext cx="422123" cy="482426"/>
          </a:xfrm>
          <a:prstGeom prst="rect">
            <a:avLst/>
          </a:prstGeom>
        </p:spPr>
      </p:pic>
      <p:pic>
        <p:nvPicPr>
          <p:cNvPr id="3" name="Elemento grafico 2" descr="Tiro a segno con riempimento a tinta unita">
            <a:extLst>
              <a:ext uri="{FF2B5EF4-FFF2-40B4-BE49-F238E27FC236}">
                <a16:creationId xmlns:a16="http://schemas.microsoft.com/office/drawing/2014/main" id="{3B60F03B-E7C9-B07B-933B-40D6839BA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492" y="2390794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8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Elemento grafico 34">
            <a:extLst>
              <a:ext uri="{FF2B5EF4-FFF2-40B4-BE49-F238E27FC236}">
                <a16:creationId xmlns:a16="http://schemas.microsoft.com/office/drawing/2014/main" id="{C8E827D1-007C-F7DB-AB84-1CE7170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990600"/>
            <a:ext cx="6096000" cy="48768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1F7D07B-DD33-4AD5-60CF-ABF78653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  <a:noFill/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Preprocessing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950CF5A-D153-FA84-3E0B-3A11058B732C}"/>
              </a:ext>
            </a:extLst>
          </p:cNvPr>
          <p:cNvGrpSpPr/>
          <p:nvPr/>
        </p:nvGrpSpPr>
        <p:grpSpPr>
          <a:xfrm>
            <a:off x="1161301" y="1644168"/>
            <a:ext cx="10371395" cy="3740351"/>
            <a:chOff x="1172186" y="1378703"/>
            <a:chExt cx="10371395" cy="3740351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9C0F3507-8E44-CBDB-4BC8-D6EE8697460F}"/>
                </a:ext>
              </a:extLst>
            </p:cNvPr>
            <p:cNvSpPr txBox="1"/>
            <p:nvPr/>
          </p:nvSpPr>
          <p:spPr>
            <a:xfrm>
              <a:off x="1659866" y="1452846"/>
              <a:ext cx="2907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Helvetica" pitchFamily="2" charset="0"/>
                </a:rPr>
                <a:t>Gestione dei valori nulli:</a:t>
              </a: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7CC6B89D-471A-DF2E-B664-AE7D2E07150B}"/>
                </a:ext>
              </a:extLst>
            </p:cNvPr>
            <p:cNvGrpSpPr/>
            <p:nvPr/>
          </p:nvGrpSpPr>
          <p:grpSpPr>
            <a:xfrm>
              <a:off x="1975909" y="2082465"/>
              <a:ext cx="9567672" cy="2155118"/>
              <a:chOff x="1408176" y="1952816"/>
              <a:chExt cx="9567672" cy="2155118"/>
            </a:xfrm>
          </p:grpSpPr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BD99D56-F6C7-2E85-C0EB-5868174F1F0F}"/>
                  </a:ext>
                </a:extLst>
              </p:cNvPr>
              <p:cNvSpPr txBox="1"/>
              <p:nvPr/>
            </p:nvSpPr>
            <p:spPr>
              <a:xfrm>
                <a:off x="1408176" y="1978248"/>
                <a:ext cx="2560320" cy="21296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Glucosio </a:t>
                </a:r>
                <a:r>
                  <a:rPr lang="it-IT" b="1" dirty="0">
                    <a:latin typeface="Helvetica" pitchFamily="2" charset="0"/>
                  </a:rPr>
                  <a:t>5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Pressione sanguigna  </a:t>
                </a:r>
                <a:r>
                  <a:rPr lang="it-IT" b="1" dirty="0">
                    <a:latin typeface="Helvetica" pitchFamily="2" charset="0"/>
                  </a:rPr>
                  <a:t>35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Spessore della pelle </a:t>
                </a:r>
                <a:r>
                  <a:rPr lang="it-IT" b="1" dirty="0">
                    <a:latin typeface="Helvetica" pitchFamily="2" charset="0"/>
                  </a:rPr>
                  <a:t>227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Insulina </a:t>
                </a:r>
                <a:r>
                  <a:rPr lang="it-IT" b="1" dirty="0">
                    <a:latin typeface="Helvetica" pitchFamily="2" charset="0"/>
                  </a:rPr>
                  <a:t>374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BMI </a:t>
                </a:r>
                <a:r>
                  <a:rPr lang="it-IT" b="1" dirty="0">
                    <a:latin typeface="Helvetica" pitchFamily="2" charset="0"/>
                  </a:rPr>
                  <a:t>11</a:t>
                </a:r>
                <a:endParaRPr lang="it-IT" sz="1600" b="1" dirty="0">
                  <a:latin typeface="Helvetica" pitchFamily="2" charset="0"/>
                </a:endParaRP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01921E-7F8C-DAE9-26AC-2D98B3437A56}"/>
                  </a:ext>
                </a:extLst>
              </p:cNvPr>
              <p:cNvSpPr txBox="1"/>
              <p:nvPr/>
            </p:nvSpPr>
            <p:spPr>
              <a:xfrm>
                <a:off x="4911852" y="1952816"/>
                <a:ext cx="2560320" cy="21296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Glucosio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Pressione sanguigna  </a:t>
                </a:r>
                <a:r>
                  <a:rPr lang="it-IT" b="1" dirty="0">
                    <a:latin typeface="Helvetica" pitchFamily="2" charset="0"/>
                  </a:rPr>
                  <a:t>28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Spessore della pelle </a:t>
                </a:r>
                <a:r>
                  <a:rPr lang="it-IT" b="1" dirty="0">
                    <a:latin typeface="Helvetica" pitchFamily="2" charset="0"/>
                  </a:rPr>
                  <a:t>218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Insulina </a:t>
                </a:r>
                <a:r>
                  <a:rPr lang="it-IT" b="1" dirty="0">
                    <a:latin typeface="Helvetica" pitchFamily="2" charset="0"/>
                  </a:rPr>
                  <a:t>360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BMI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D45CE43-E315-32EE-F92C-99E29DEE3EA4}"/>
                  </a:ext>
                </a:extLst>
              </p:cNvPr>
              <p:cNvSpPr txBox="1"/>
              <p:nvPr/>
            </p:nvSpPr>
            <p:spPr>
              <a:xfrm>
                <a:off x="8415528" y="1952816"/>
                <a:ext cx="2560320" cy="21296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Glucosio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Pressione sanguigna 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Spessore della pelle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Insulina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Helvetica" pitchFamily="2" charset="0"/>
                  </a:rPr>
                  <a:t>BMI </a:t>
                </a:r>
                <a:r>
                  <a:rPr lang="it-IT" b="1" dirty="0">
                    <a:latin typeface="Helvetica" pitchFamily="2" charset="0"/>
                  </a:rPr>
                  <a:t>0</a:t>
                </a:r>
                <a:endParaRPr lang="it-IT" sz="1600" b="1" dirty="0">
                  <a:latin typeface="Helvetica" pitchFamily="2" charset="0"/>
                </a:endParaRPr>
              </a:p>
            </p:txBody>
          </p:sp>
          <p:sp>
            <p:nvSpPr>
              <p:cNvPr id="19" name="Freccia destra 18">
                <a:extLst>
                  <a:ext uri="{FF2B5EF4-FFF2-40B4-BE49-F238E27FC236}">
                    <a16:creationId xmlns:a16="http://schemas.microsoft.com/office/drawing/2014/main" id="{030F1BDA-040F-9BD0-8BD3-14C7BA6C7743}"/>
                  </a:ext>
                </a:extLst>
              </p:cNvPr>
              <p:cNvSpPr/>
              <p:nvPr/>
            </p:nvSpPr>
            <p:spPr>
              <a:xfrm>
                <a:off x="4123944" y="2884001"/>
                <a:ext cx="637032" cy="267315"/>
              </a:xfrm>
              <a:prstGeom prst="rightArrow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1" name="Freccia destra 20">
                <a:extLst>
                  <a:ext uri="{FF2B5EF4-FFF2-40B4-BE49-F238E27FC236}">
                    <a16:creationId xmlns:a16="http://schemas.microsoft.com/office/drawing/2014/main" id="{CF493201-1F49-E28E-0722-0949824BFA36}"/>
                  </a:ext>
                </a:extLst>
              </p:cNvPr>
              <p:cNvSpPr/>
              <p:nvPr/>
            </p:nvSpPr>
            <p:spPr>
              <a:xfrm>
                <a:off x="7623048" y="2884000"/>
                <a:ext cx="637032" cy="267315"/>
              </a:xfrm>
              <a:prstGeom prst="rightArrow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pic>
          <p:nvPicPr>
            <p:cNvPr id="25" name="Elemento grafico 24">
              <a:extLst>
                <a:ext uri="{FF2B5EF4-FFF2-40B4-BE49-F238E27FC236}">
                  <a16:creationId xmlns:a16="http://schemas.microsoft.com/office/drawing/2014/main" id="{E31D8528-5C6A-2651-01B1-5E3BFAC0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2186" y="1378703"/>
              <a:ext cx="487680" cy="503412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C8F9957-2F9C-8062-E729-885E5C88F905}"/>
                </a:ext>
              </a:extLst>
            </p:cNvPr>
            <p:cNvSpPr txBox="1"/>
            <p:nvPr/>
          </p:nvSpPr>
          <p:spPr>
            <a:xfrm>
              <a:off x="3883350" y="4688167"/>
              <a:ext cx="2220675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Eliminazione delle istanze con i valori di Glucosio e BMI nulli.</a:t>
              </a:r>
            </a:p>
          </p:txBody>
        </p: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7C3450AB-1033-A063-8549-4AE1852A84C8}"/>
                </a:ext>
              </a:extLst>
            </p:cNvPr>
            <p:cNvGrpSpPr/>
            <p:nvPr/>
          </p:nvGrpSpPr>
          <p:grpSpPr>
            <a:xfrm>
              <a:off x="4970828" y="3124446"/>
              <a:ext cx="45719" cy="1563721"/>
              <a:chOff x="4970828" y="3124446"/>
              <a:chExt cx="45719" cy="1563721"/>
            </a:xfrm>
          </p:grpSpPr>
          <p:cxnSp>
            <p:nvCxnSpPr>
              <p:cNvPr id="9" name="Connettore 1 8">
                <a:extLst>
                  <a:ext uri="{FF2B5EF4-FFF2-40B4-BE49-F238E27FC236}">
                    <a16:creationId xmlns:a16="http://schemas.microsoft.com/office/drawing/2014/main" id="{41529C4F-21DE-896C-C935-AE932823D409}"/>
                  </a:ext>
                </a:extLst>
              </p:cNvPr>
              <p:cNvCxnSpPr>
                <a:cxnSpLocks/>
                <a:stCxn id="11" idx="4"/>
                <a:endCxn id="10" idx="0"/>
              </p:cNvCxnSpPr>
              <p:nvPr/>
            </p:nvCxnSpPr>
            <p:spPr>
              <a:xfrm>
                <a:off x="4993688" y="3170165"/>
                <a:ext cx="0" cy="15180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777A5155-7D42-2AA9-C999-77B665D86EFF}"/>
                  </a:ext>
                </a:extLst>
              </p:cNvPr>
              <p:cNvSpPr/>
              <p:nvPr/>
            </p:nvSpPr>
            <p:spPr>
              <a:xfrm>
                <a:off x="4970828" y="312444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43F9C453-F89C-C2CC-1A9F-682654DA83E1}"/>
                </a:ext>
              </a:extLst>
            </p:cNvPr>
            <p:cNvGrpSpPr/>
            <p:nvPr/>
          </p:nvGrpSpPr>
          <p:grpSpPr>
            <a:xfrm>
              <a:off x="8465863" y="3124446"/>
              <a:ext cx="45719" cy="1563245"/>
              <a:chOff x="4970828" y="3124446"/>
              <a:chExt cx="45719" cy="1563245"/>
            </a:xfrm>
          </p:grpSpPr>
          <p:cxnSp>
            <p:nvCxnSpPr>
              <p:cNvPr id="29" name="Connettore 1 28">
                <a:extLst>
                  <a:ext uri="{FF2B5EF4-FFF2-40B4-BE49-F238E27FC236}">
                    <a16:creationId xmlns:a16="http://schemas.microsoft.com/office/drawing/2014/main" id="{10FA50F0-419D-2E8C-A304-CC6503819E45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4993687" y="3170165"/>
                <a:ext cx="1" cy="151752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4C727CB7-296F-5E53-04DC-127987B61372}"/>
                  </a:ext>
                </a:extLst>
              </p:cNvPr>
              <p:cNvSpPr/>
              <p:nvPr/>
            </p:nvSpPr>
            <p:spPr>
              <a:xfrm>
                <a:off x="4970828" y="312444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5E6E7E2-429D-AADC-126A-0D7F589DF529}"/>
                </a:ext>
              </a:extLst>
            </p:cNvPr>
            <p:cNvSpPr txBox="1"/>
            <p:nvPr/>
          </p:nvSpPr>
          <p:spPr>
            <a:xfrm>
              <a:off x="7378384" y="4687691"/>
              <a:ext cx="2220675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Sostituzione dei valori nulli con la media di quelli non nulli.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54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1A8618-82FF-5E20-5D49-6C9E3A14EAC1}"/>
              </a:ext>
            </a:extLst>
          </p:cNvPr>
          <p:cNvSpPr txBox="1"/>
          <p:nvPr/>
        </p:nvSpPr>
        <p:spPr>
          <a:xfrm>
            <a:off x="1083259" y="1431581"/>
            <a:ext cx="29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Valori medi: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C85D4A6-6AA1-94C9-2C27-66BD092C18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6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Trainset exploration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sp>
        <p:nvSpPr>
          <p:cNvPr id="8" name="CasellaDiTesto 5">
            <a:extLst>
              <a:ext uri="{FF2B5EF4-FFF2-40B4-BE49-F238E27FC236}">
                <a16:creationId xmlns:a16="http://schemas.microsoft.com/office/drawing/2014/main" id="{2929AC49-77BD-E2F0-F128-094F3586A7F4}"/>
              </a:ext>
            </a:extLst>
          </p:cNvPr>
          <p:cNvSpPr txBox="1"/>
          <p:nvPr/>
        </p:nvSpPr>
        <p:spPr>
          <a:xfrm>
            <a:off x="1285278" y="1809403"/>
            <a:ext cx="3105967" cy="337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Gravidanze </a:t>
            </a:r>
            <a:r>
              <a:rPr lang="it-IT" b="1" dirty="0">
                <a:latin typeface="Helvetica" pitchFamily="2" charset="0"/>
              </a:rPr>
              <a:t>3,8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Glucosio </a:t>
            </a:r>
            <a:r>
              <a:rPr lang="it-IT" b="1" dirty="0">
                <a:latin typeface="Helvetica" pitchFamily="2" charset="0"/>
              </a:rPr>
              <a:t>122,0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Pressione sanguigna </a:t>
            </a:r>
            <a:r>
              <a:rPr lang="it-IT" b="1" dirty="0">
                <a:latin typeface="Helvetica" pitchFamily="2" charset="0"/>
              </a:rPr>
              <a:t>72,0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Spessore della pelle </a:t>
            </a:r>
            <a:r>
              <a:rPr lang="it-IT" b="1" dirty="0">
                <a:latin typeface="Helvetica" pitchFamily="2" charset="0"/>
              </a:rPr>
              <a:t>29,2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Insulina </a:t>
            </a:r>
            <a:r>
              <a:rPr lang="it-IT" b="1" dirty="0">
                <a:latin typeface="Helvetica" pitchFamily="2" charset="0"/>
              </a:rPr>
              <a:t>157,4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BMI </a:t>
            </a:r>
            <a:r>
              <a:rPr lang="it-IT" b="1" dirty="0">
                <a:latin typeface="Helvetica" pitchFamily="2" charset="0"/>
              </a:rPr>
              <a:t>32,5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Eredità familiare </a:t>
            </a:r>
            <a:r>
              <a:rPr lang="it-IT" b="1" dirty="0">
                <a:latin typeface="Helvetica" pitchFamily="2" charset="0"/>
              </a:rPr>
              <a:t>0,47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Età </a:t>
            </a:r>
            <a:r>
              <a:rPr lang="it-IT" b="1" dirty="0">
                <a:latin typeface="Helvetica" pitchFamily="2" charset="0"/>
              </a:rPr>
              <a:t>33,3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B407D-14EB-A87F-18AF-207517A349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006" y="1894747"/>
            <a:ext cx="6633721" cy="38169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0852FF8B-3DAA-BF5E-5FD5-F8001484EB0D}"/>
              </a:ext>
            </a:extLst>
          </p:cNvPr>
          <p:cNvSpPr txBox="1"/>
          <p:nvPr/>
        </p:nvSpPr>
        <p:spPr>
          <a:xfrm>
            <a:off x="4700775" y="1431581"/>
            <a:ext cx="350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Trainset sbilanciato</a:t>
            </a:r>
          </a:p>
        </p:txBody>
      </p:sp>
    </p:spTree>
    <p:extLst>
      <p:ext uri="{BB962C8B-B14F-4D97-AF65-F5344CB8AC3E}">
        <p14:creationId xmlns:p14="http://schemas.microsoft.com/office/powerpoint/2010/main" val="12238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B3BFEE2-941B-1B4F-8BF2-95BA648AC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"/>
          <a:stretch/>
        </p:blipFill>
        <p:spPr>
          <a:xfrm>
            <a:off x="1340726" y="2029198"/>
            <a:ext cx="2740923" cy="166957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F284D87-244D-235C-8182-E9B2B3F3F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"/>
          <a:stretch/>
        </p:blipFill>
        <p:spPr>
          <a:xfrm>
            <a:off x="6300997" y="3869057"/>
            <a:ext cx="2652400" cy="166957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45A241F9-3D28-1548-240D-E923D30F8192}"/>
              </a:ext>
            </a:extLst>
          </p:cNvPr>
          <p:cNvSpPr txBox="1"/>
          <p:nvPr/>
        </p:nvSpPr>
        <p:spPr>
          <a:xfrm>
            <a:off x="1694509" y="1380621"/>
            <a:ext cx="323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Grafici univariati</a:t>
            </a:r>
            <a:r>
              <a:rPr lang="it-IT" b="1" dirty="0"/>
              <a:t>: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87943FF8-7CFA-CEBF-1BF6-4269807D60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6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Trainset exploration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pic>
        <p:nvPicPr>
          <p:cNvPr id="3" name="Elemento grafico 2" descr="Grafico a barre con riempimento a tinta unita">
            <a:extLst>
              <a:ext uri="{FF2B5EF4-FFF2-40B4-BE49-F238E27FC236}">
                <a16:creationId xmlns:a16="http://schemas.microsoft.com/office/drawing/2014/main" id="{5257FA6F-53CE-5566-42F2-81FCC0D82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974" y="1209053"/>
            <a:ext cx="664535" cy="6645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E2DFD-6203-86BF-F4C9-CA27B3F35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227" y="2036537"/>
            <a:ext cx="2337398" cy="166957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BC092F2-E1E9-521C-B36A-239596992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426" y="2036537"/>
            <a:ext cx="2327123" cy="166223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ACD4344-2328-1D73-BB8A-752B7633A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326" y="2036537"/>
            <a:ext cx="2327124" cy="166223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3175C53-B4DD-9E05-B27C-D6DB380579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1851" y="3869057"/>
            <a:ext cx="2327124" cy="166223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AEB41BF-8BA2-6639-8BA3-1E6A288224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726" y="3861718"/>
            <a:ext cx="2337400" cy="166957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AF4509C-7CA9-88A2-2428-83B937F82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3227" y="3869057"/>
            <a:ext cx="2337398" cy="166957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42076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6ED47EF-0C62-8EC8-EFF9-796392E7CA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6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Trainset exploration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3ADA42A-90EE-97FB-D570-057EC3F2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39" y="4172041"/>
            <a:ext cx="3843595" cy="23208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6284546-CB6B-5BCD-9C0A-75C7F32D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682" y="2015114"/>
            <a:ext cx="3168255" cy="200695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5" name="CasellaDiTesto 3">
            <a:extLst>
              <a:ext uri="{FF2B5EF4-FFF2-40B4-BE49-F238E27FC236}">
                <a16:creationId xmlns:a16="http://schemas.microsoft.com/office/drawing/2014/main" id="{D65BAD24-E7C6-830C-45A5-D641C79CF42F}"/>
              </a:ext>
            </a:extLst>
          </p:cNvPr>
          <p:cNvSpPr txBox="1"/>
          <p:nvPr/>
        </p:nvSpPr>
        <p:spPr>
          <a:xfrm>
            <a:off x="1694509" y="1386129"/>
            <a:ext cx="197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Grafici bivariati: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3CB5CB9-77B9-DBBA-3C3B-3396AEBB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82" y="2015114"/>
            <a:ext cx="2809733" cy="200695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7EB2340-38B3-E756-18EC-6B17DAF0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4" y="2015114"/>
            <a:ext cx="2809733" cy="200695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5015649-A81F-4DC5-1733-942EBF1F6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72041"/>
            <a:ext cx="3755431" cy="23208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Elemento grafico 8" descr="Grafico a barre con riempimento a tinta unita">
            <a:extLst>
              <a:ext uri="{FF2B5EF4-FFF2-40B4-BE49-F238E27FC236}">
                <a16:creationId xmlns:a16="http://schemas.microsoft.com/office/drawing/2014/main" id="{24BAD9B0-7B87-35DF-B8D5-C16D458BD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974" y="1209053"/>
            <a:ext cx="664535" cy="6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0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7A4AFFC-3916-C502-B81B-928FF2419324}"/>
              </a:ext>
            </a:extLst>
          </p:cNvPr>
          <p:cNvSpPr txBox="1"/>
          <p:nvPr/>
        </p:nvSpPr>
        <p:spPr>
          <a:xfrm>
            <a:off x="3356481" y="1619928"/>
            <a:ext cx="5637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0" b="1" dirty="0">
                <a:solidFill>
                  <a:schemeClr val="tx1">
                    <a:alpha val="6000"/>
                  </a:schemeClr>
                </a:solidFill>
                <a:latin typeface="Helvetica" pitchFamily="2" charset="0"/>
              </a:rPr>
              <a:t>PCA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6A6470C-A81C-3BF7-9527-955F45ED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050872" cy="796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Principal Component Analysis</a:t>
            </a:r>
            <a:endParaRPr lang="it-IT" sz="3600" dirty="0">
              <a:solidFill>
                <a:srgbClr val="003462"/>
              </a:solidFill>
              <a:latin typeface="Helvetica" pitchFamily="2" charset="0"/>
            </a:endParaRPr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6E90DC66-DB85-194C-55FD-3509657D1EE8}"/>
              </a:ext>
            </a:extLst>
          </p:cNvPr>
          <p:cNvSpPr txBox="1"/>
          <p:nvPr/>
        </p:nvSpPr>
        <p:spPr>
          <a:xfrm>
            <a:off x="1112436" y="1281028"/>
            <a:ext cx="337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Helvetica" pitchFamily="2" charset="0"/>
              </a:rPr>
              <a:t>Scelte le prime 4 dimensioni: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53F6799-138E-BDAF-D3FF-3D5F41CC84EA}"/>
              </a:ext>
            </a:extLst>
          </p:cNvPr>
          <p:cNvGrpSpPr/>
          <p:nvPr/>
        </p:nvGrpSpPr>
        <p:grpSpPr>
          <a:xfrm>
            <a:off x="1112436" y="3110095"/>
            <a:ext cx="5243813" cy="2381072"/>
            <a:chOff x="838201" y="3014893"/>
            <a:chExt cx="5243813" cy="2381072"/>
          </a:xfrm>
        </p:grpSpPr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DDDC053A-380F-5043-D997-D32D3144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1" y="3014893"/>
              <a:ext cx="5243812" cy="2381072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3A70F-79AC-9D1E-4599-E0D2694402C6}"/>
                </a:ext>
              </a:extLst>
            </p:cNvPr>
            <p:cNvSpPr/>
            <p:nvPr/>
          </p:nvSpPr>
          <p:spPr>
            <a:xfrm>
              <a:off x="1480458" y="3295307"/>
              <a:ext cx="4601556" cy="1044000"/>
            </a:xfrm>
            <a:prstGeom prst="rect">
              <a:avLst/>
            </a:prstGeom>
            <a:solidFill>
              <a:schemeClr val="accent1">
                <a:alpha val="3856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pic>
        <p:nvPicPr>
          <p:cNvPr id="12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684080A1-678A-B733-D542-353A7516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22814" y="681056"/>
            <a:ext cx="1650796" cy="1569276"/>
          </a:xfrm>
          <a:ln>
            <a:solidFill>
              <a:schemeClr val="dk1"/>
            </a:soli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FA8178-E95B-527A-A9F4-6A3C33C7C6CE}"/>
              </a:ext>
            </a:extLst>
          </p:cNvPr>
          <p:cNvSpPr txBox="1"/>
          <p:nvPr/>
        </p:nvSpPr>
        <p:spPr>
          <a:xfrm>
            <a:off x="1359647" y="1755878"/>
            <a:ext cx="28852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Spiegano il 72% della varianza.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Autovalori si avvicinano o superano 1.</a:t>
            </a:r>
          </a:p>
          <a:p>
            <a:endParaRPr lang="it-IT" dirty="0"/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2FA41288-38D6-21E7-1230-67DEBE9FA834}"/>
              </a:ext>
            </a:extLst>
          </p:cNvPr>
          <p:cNvSpPr txBox="1"/>
          <p:nvPr/>
        </p:nvSpPr>
        <p:spPr>
          <a:xfrm>
            <a:off x="9074187" y="751804"/>
            <a:ext cx="2643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sz="1400" dirty="0"/>
              <a:t>Age è la variabile più distante dall’origine.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it-IT" sz="1400" dirty="0"/>
              <a:t>La maggior parte delle variabili positivamente correlate con almeno un’altra.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AEC237F-D5F9-F285-6F33-DA38258F32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7" r="13192"/>
          <a:stretch/>
        </p:blipFill>
        <p:spPr>
          <a:xfrm>
            <a:off x="7222814" y="2624574"/>
            <a:ext cx="1650796" cy="160885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E629D6C-E152-5C9A-A504-966C51035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17" r="10891"/>
          <a:stretch/>
        </p:blipFill>
        <p:spPr>
          <a:xfrm>
            <a:off x="7222814" y="4607669"/>
            <a:ext cx="1678340" cy="156927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63F365B3-A9B9-F2C4-7095-BE0F60F957BA}"/>
              </a:ext>
            </a:extLst>
          </p:cNvPr>
          <p:cNvSpPr txBox="1"/>
          <p:nvPr/>
        </p:nvSpPr>
        <p:spPr>
          <a:xfrm>
            <a:off x="9074187" y="2624574"/>
            <a:ext cx="264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sz="1400" dirty="0"/>
              <a:t>DiabetesPedigreeFunction è la variabile più distante dall’origine.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it-IT" sz="1400" dirty="0"/>
              <a:t>Il resto delle variabili sono raggruppate  e correlate positivamente fra loro.</a:t>
            </a:r>
          </a:p>
        </p:txBody>
      </p:sp>
      <p:sp>
        <p:nvSpPr>
          <p:cNvPr id="23" name="CasellaDiTesto 3">
            <a:extLst>
              <a:ext uri="{FF2B5EF4-FFF2-40B4-BE49-F238E27FC236}">
                <a16:creationId xmlns:a16="http://schemas.microsoft.com/office/drawing/2014/main" id="{1290AE00-6E3F-CF6E-3197-D1C29746345F}"/>
              </a:ext>
            </a:extLst>
          </p:cNvPr>
          <p:cNvSpPr txBox="1"/>
          <p:nvPr/>
        </p:nvSpPr>
        <p:spPr>
          <a:xfrm>
            <a:off x="9074187" y="4607669"/>
            <a:ext cx="2643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sz="1400" dirty="0" err="1"/>
              <a:t>Insulin</a:t>
            </a:r>
            <a:r>
              <a:rPr lang="it-IT" sz="1400" dirty="0"/>
              <a:t> è la variabile più distante dall’origine.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it-IT" sz="1400" dirty="0"/>
              <a:t>La maggior parte delle variabili positivamente correlate con almeno un’altra.</a:t>
            </a:r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68ADF03A-6FF3-F433-EA9B-CC9C4731BF9F}"/>
              </a:ext>
            </a:extLst>
          </p:cNvPr>
          <p:cNvSpPr txBox="1"/>
          <p:nvPr/>
        </p:nvSpPr>
        <p:spPr>
          <a:xfrm>
            <a:off x="7114849" y="487583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Dim1-Dim2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D2D0846F-4971-414C-807F-491B9230FC1E}"/>
              </a:ext>
            </a:extLst>
          </p:cNvPr>
          <p:cNvSpPr txBox="1"/>
          <p:nvPr/>
        </p:nvSpPr>
        <p:spPr>
          <a:xfrm>
            <a:off x="7114849" y="2433005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Dim1-Dim4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02548197-B5C9-6814-FC5D-B9D74C00BE32}"/>
              </a:ext>
            </a:extLst>
          </p:cNvPr>
          <p:cNvSpPr txBox="1"/>
          <p:nvPr/>
        </p:nvSpPr>
        <p:spPr>
          <a:xfrm>
            <a:off x="7114849" y="4414195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Dim1-Dim3</a:t>
            </a:r>
          </a:p>
        </p:txBody>
      </p:sp>
    </p:spTree>
    <p:extLst>
      <p:ext uri="{BB962C8B-B14F-4D97-AF65-F5344CB8AC3E}">
        <p14:creationId xmlns:p14="http://schemas.microsoft.com/office/powerpoint/2010/main" val="144751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CE48759-5E45-B127-9CB5-B3A4F2084B69}"/>
              </a:ext>
            </a:extLst>
          </p:cNvPr>
          <p:cNvSpPr txBox="1"/>
          <p:nvPr/>
        </p:nvSpPr>
        <p:spPr>
          <a:xfrm>
            <a:off x="3356481" y="1619928"/>
            <a:ext cx="5637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0" b="1" dirty="0">
                <a:solidFill>
                  <a:schemeClr val="tx1">
                    <a:alpha val="6000"/>
                  </a:schemeClr>
                </a:solidFill>
                <a:latin typeface="Helvetica" pitchFamily="2" charset="0"/>
              </a:rPr>
              <a:t>PCA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8375BB0-0D52-FDF1-6B6A-D42C62A2A2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3745" cy="796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Principal Component Analysis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CB600F1B-9050-B992-D343-BFCB098E538E}"/>
              </a:ext>
            </a:extLst>
          </p:cNvPr>
          <p:cNvSpPr txBox="1"/>
          <p:nvPr/>
        </p:nvSpPr>
        <p:spPr>
          <a:xfrm>
            <a:off x="1228442" y="1435262"/>
            <a:ext cx="871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Grafici degli individui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6830DB-CC4B-9418-D6CF-8B917277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11" y="2694122"/>
            <a:ext cx="2912476" cy="20803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6F62A35-0BEB-544A-6114-8E70E6EE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96" y="2694122"/>
            <a:ext cx="2912476" cy="20803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9BF90F4-EED5-791E-1D71-CE5170F6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982" y="2694122"/>
            <a:ext cx="2912476" cy="208034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6844826B-E045-38CA-B72C-5330CA17C64F}"/>
              </a:ext>
            </a:extLst>
          </p:cNvPr>
          <p:cNvSpPr txBox="1"/>
          <p:nvPr/>
        </p:nvSpPr>
        <p:spPr>
          <a:xfrm>
            <a:off x="8103678" y="2447901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Dim3-Dim1</a:t>
            </a:r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2916D56F-7973-2EA9-3427-5EBBE11626E2}"/>
              </a:ext>
            </a:extLst>
          </p:cNvPr>
          <p:cNvSpPr txBox="1"/>
          <p:nvPr/>
        </p:nvSpPr>
        <p:spPr>
          <a:xfrm>
            <a:off x="4696764" y="2447900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Dim4-Dim1</a:t>
            </a:r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29FB481C-7EB9-FD0B-9DDB-834D3356CAF4}"/>
              </a:ext>
            </a:extLst>
          </p:cNvPr>
          <p:cNvSpPr txBox="1"/>
          <p:nvPr/>
        </p:nvSpPr>
        <p:spPr>
          <a:xfrm>
            <a:off x="1289850" y="2447900"/>
            <a:ext cx="89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latin typeface="Helvetica" pitchFamily="2" charset="0"/>
              </a:rPr>
              <a:t>Dim4-Dim1</a:t>
            </a:r>
          </a:p>
        </p:txBody>
      </p:sp>
    </p:spTree>
    <p:extLst>
      <p:ext uri="{BB962C8B-B14F-4D97-AF65-F5344CB8AC3E}">
        <p14:creationId xmlns:p14="http://schemas.microsoft.com/office/powerpoint/2010/main" val="86803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240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lemento grafico 26" descr="Testa con ingranaggi con riempimento a tinta unita">
            <a:extLst>
              <a:ext uri="{FF2B5EF4-FFF2-40B4-BE49-F238E27FC236}">
                <a16:creationId xmlns:a16="http://schemas.microsoft.com/office/drawing/2014/main" id="{0513B9AF-52C8-0B36-E37F-E132A5F09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727" y="763206"/>
            <a:ext cx="5322695" cy="5322695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E47C50B2-F9BC-24A5-80B4-AEE171438D44}"/>
              </a:ext>
            </a:extLst>
          </p:cNvPr>
          <p:cNvGrpSpPr/>
          <p:nvPr/>
        </p:nvGrpSpPr>
        <p:grpSpPr>
          <a:xfrm>
            <a:off x="6829301" y="1705128"/>
            <a:ext cx="930898" cy="728371"/>
            <a:chOff x="6096000" y="3949163"/>
            <a:chExt cx="3179639" cy="2543711"/>
          </a:xfrm>
        </p:grpSpPr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EBEE66DD-FE44-6C01-81D9-58FB74B3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3949163"/>
              <a:ext cx="3179639" cy="2543711"/>
            </a:xfrm>
            <a:prstGeom prst="rect">
              <a:avLst/>
            </a:prstGeom>
          </p:spPr>
        </p:pic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2B2A72B3-C805-D160-4269-FDC3AEE8CBC4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574570" y="4427675"/>
              <a:ext cx="1284779" cy="1260000"/>
            </a:xfrm>
            <a:prstGeom prst="roundRect">
              <a:avLst>
                <a:gd name="adj" fmla="val 121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79F95491-33B3-7E7C-6F45-FD088FEEF4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2003" y="4921719"/>
              <a:ext cx="230400" cy="230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6E777F6B-08D3-EBEF-D469-5040AC1AA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8225" y="4921719"/>
              <a:ext cx="230400" cy="230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F88687B9-1D60-7E4B-3603-857EECDC8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1759" y="4488386"/>
              <a:ext cx="230400" cy="230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80D01F4-5941-914E-64CA-0F9FE9B53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9869" y="4921719"/>
              <a:ext cx="230400" cy="230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5CAF08C-D31A-D366-891A-C31703C98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1759" y="5355052"/>
              <a:ext cx="230400" cy="230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F7D07B-DD33-4AD5-60CF-ABF78653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  <a:noFill/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Modelli di predizione scelti</a:t>
            </a:r>
            <a:endParaRPr lang="it-IT" dirty="0">
              <a:solidFill>
                <a:srgbClr val="003462"/>
              </a:solidFill>
              <a:latin typeface="Helvetica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019D25-B88B-FEB4-59EB-78FA79D7E11C}"/>
              </a:ext>
            </a:extLst>
          </p:cNvPr>
          <p:cNvSpPr txBox="1"/>
          <p:nvPr/>
        </p:nvSpPr>
        <p:spPr>
          <a:xfrm>
            <a:off x="1733921" y="1837312"/>
            <a:ext cx="290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Helvetica" pitchFamily="2" charset="0"/>
              </a:rPr>
              <a:t>Decision Tree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198CAFF-71CF-6826-BF53-F30A614FDF2F}"/>
              </a:ext>
            </a:extLst>
          </p:cNvPr>
          <p:cNvSpPr txBox="1"/>
          <p:nvPr/>
        </p:nvSpPr>
        <p:spPr>
          <a:xfrm>
            <a:off x="7856396" y="1848724"/>
            <a:ext cx="260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Helvetica" pitchFamily="2" charset="0"/>
              </a:rPr>
              <a:t>Naive Bayes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E46CBF1D-C9E5-31C1-8CAA-0397C8C27E3C}"/>
              </a:ext>
            </a:extLst>
          </p:cNvPr>
          <p:cNvSpPr txBox="1"/>
          <p:nvPr/>
        </p:nvSpPr>
        <p:spPr>
          <a:xfrm>
            <a:off x="1535427" y="2532934"/>
            <a:ext cx="3680040" cy="264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Facile da analizzare  e interpretare.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Buon funzionamento anche con assunzioni sui dati violate.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Screening delle variabili e selezione delle caratteristiche automatico.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Preprocessing non impegnativo.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9D2D013-2053-B0D9-A920-7BEABD49610E}"/>
              </a:ext>
            </a:extLst>
          </p:cNvPr>
          <p:cNvSpPr txBox="1"/>
          <p:nvPr/>
        </p:nvSpPr>
        <p:spPr>
          <a:xfrm>
            <a:off x="7576247" y="2532934"/>
            <a:ext cx="3430743" cy="264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Funzionamento ottimale anche con dataset ridotto.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Algoritmo semplice e veloce.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Esplicita manipolazione delle probabilità.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1600" dirty="0">
                <a:latin typeface="Helvetica" pitchFamily="2" charset="0"/>
              </a:rPr>
              <a:t>Funzionante su dataset con variabili indipendenti.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DF6F2F3-FB0B-D7F8-792E-30178462CA49}"/>
              </a:ext>
            </a:extLst>
          </p:cNvPr>
          <p:cNvGrpSpPr/>
          <p:nvPr/>
        </p:nvGrpSpPr>
        <p:grpSpPr>
          <a:xfrm>
            <a:off x="1053685" y="1743749"/>
            <a:ext cx="618756" cy="727508"/>
            <a:chOff x="557176" y="2231584"/>
            <a:chExt cx="618756" cy="727508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463DA678-A7F3-588D-23A6-CDA2305A2BAC}"/>
                </a:ext>
              </a:extLst>
            </p:cNvPr>
            <p:cNvGrpSpPr/>
            <p:nvPr/>
          </p:nvGrpSpPr>
          <p:grpSpPr>
            <a:xfrm>
              <a:off x="557176" y="2231584"/>
              <a:ext cx="618756" cy="727508"/>
              <a:chOff x="4469550" y="2102873"/>
              <a:chExt cx="3248893" cy="3713020"/>
            </a:xfrm>
          </p:grpSpPr>
          <p:pic>
            <p:nvPicPr>
              <p:cNvPr id="50" name="Elemento grafico 49">
                <a:extLst>
                  <a:ext uri="{FF2B5EF4-FFF2-40B4-BE49-F238E27FC236}">
                    <a16:creationId xmlns:a16="http://schemas.microsoft.com/office/drawing/2014/main" id="{3BD96C9B-87FD-A30C-F5D6-AEEA42C7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69550" y="2102873"/>
                <a:ext cx="3248893" cy="3713020"/>
              </a:xfrm>
              <a:prstGeom prst="rect">
                <a:avLst/>
              </a:prstGeom>
            </p:spPr>
          </p:pic>
          <p:sp>
            <p:nvSpPr>
              <p:cNvPr id="7" name="Triangolo 6">
                <a:extLst>
                  <a:ext uri="{FF2B5EF4-FFF2-40B4-BE49-F238E27FC236}">
                    <a16:creationId xmlns:a16="http://schemas.microsoft.com/office/drawing/2014/main" id="{41EA5FC4-2A1D-5965-5CE7-04A8FE92B508}"/>
                  </a:ext>
                </a:extLst>
              </p:cNvPr>
              <p:cNvSpPr/>
              <p:nvPr/>
            </p:nvSpPr>
            <p:spPr>
              <a:xfrm>
                <a:off x="4805457" y="3555659"/>
                <a:ext cx="2554664" cy="1571427"/>
              </a:xfrm>
              <a:prstGeom prst="triangle">
                <a:avLst>
                  <a:gd name="adj" fmla="val 5073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" name="Triangolo 4">
                <a:extLst>
                  <a:ext uri="{FF2B5EF4-FFF2-40B4-BE49-F238E27FC236}">
                    <a16:creationId xmlns:a16="http://schemas.microsoft.com/office/drawing/2014/main" id="{504D47D1-9DFC-E850-3C13-08EEE51CE125}"/>
                  </a:ext>
                </a:extLst>
              </p:cNvPr>
              <p:cNvSpPr/>
              <p:nvPr/>
            </p:nvSpPr>
            <p:spPr>
              <a:xfrm>
                <a:off x="5218593" y="2495473"/>
                <a:ext cx="1791093" cy="933527"/>
              </a:xfrm>
              <a:prstGeom prst="triangle">
                <a:avLst>
                  <a:gd name="adj" fmla="val 4894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Triangolo 5">
                <a:extLst>
                  <a:ext uri="{FF2B5EF4-FFF2-40B4-BE49-F238E27FC236}">
                    <a16:creationId xmlns:a16="http://schemas.microsoft.com/office/drawing/2014/main" id="{91215B74-578B-28F1-7DAD-83C731851AB1}"/>
                  </a:ext>
                </a:extLst>
              </p:cNvPr>
              <p:cNvSpPr/>
              <p:nvPr/>
            </p:nvSpPr>
            <p:spPr>
              <a:xfrm>
                <a:off x="4995334" y="3061209"/>
                <a:ext cx="2197317" cy="112429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0" name="Rettangolo con angoli arrotondati sullo stesso lato 9">
                <a:extLst>
                  <a:ext uri="{FF2B5EF4-FFF2-40B4-BE49-F238E27FC236}">
                    <a16:creationId xmlns:a16="http://schemas.microsoft.com/office/drawing/2014/main" id="{7D280A3B-CFBE-F463-0067-1578FF08D7E7}"/>
                  </a:ext>
                </a:extLst>
              </p:cNvPr>
              <p:cNvSpPr/>
              <p:nvPr/>
            </p:nvSpPr>
            <p:spPr>
              <a:xfrm>
                <a:off x="5876449" y="3386405"/>
                <a:ext cx="450973" cy="174068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" name="Rettangolo con angoli arrotondati sullo stesso lato 2">
              <a:extLst>
                <a:ext uri="{FF2B5EF4-FFF2-40B4-BE49-F238E27FC236}">
                  <a16:creationId xmlns:a16="http://schemas.microsoft.com/office/drawing/2014/main" id="{B7B3AC3A-9787-674E-699F-054A7ACE99A3}"/>
                </a:ext>
              </a:extLst>
            </p:cNvPr>
            <p:cNvSpPr/>
            <p:nvPr/>
          </p:nvSpPr>
          <p:spPr>
            <a:xfrm rot="19661032">
              <a:off x="785123" y="2554522"/>
              <a:ext cx="85888" cy="1661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sullo stesso lato 3">
              <a:extLst>
                <a:ext uri="{FF2B5EF4-FFF2-40B4-BE49-F238E27FC236}">
                  <a16:creationId xmlns:a16="http://schemas.microsoft.com/office/drawing/2014/main" id="{7F7D8D73-A5C1-6B9B-D43F-2546C9FEB313}"/>
                </a:ext>
              </a:extLst>
            </p:cNvPr>
            <p:cNvSpPr/>
            <p:nvPr/>
          </p:nvSpPr>
          <p:spPr>
            <a:xfrm rot="2391028">
              <a:off x="881453" y="2666117"/>
              <a:ext cx="85888" cy="1661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153042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436</Words>
  <Application>Microsoft Macintosh PowerPoint</Application>
  <PresentationFormat>Widescreen</PresentationFormat>
  <Paragraphs>147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Tema di Office</vt:lpstr>
      <vt:lpstr>Presentazione standard di PowerPoint</vt:lpstr>
      <vt:lpstr>Dominio ed obiettivo</vt:lpstr>
      <vt:lpstr>Preprocessing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Modelli di predizione scelti</vt:lpstr>
      <vt:lpstr>Alberi di decisione</vt:lpstr>
      <vt:lpstr>Scelta dell’albero migliore</vt:lpstr>
      <vt:lpstr>Presentazione standard di PowerPoint</vt:lpstr>
      <vt:lpstr>Naive Bayes</vt:lpstr>
      <vt:lpstr>Confronto tra i modelli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g.pandini@campus.unimib.it</dc:creator>
  <cp:lastModifiedBy>g.pandini@campus.unimib.it</cp:lastModifiedBy>
  <cp:revision>10</cp:revision>
  <cp:lastPrinted>2023-01-21T16:21:38Z</cp:lastPrinted>
  <dcterms:created xsi:type="dcterms:W3CDTF">2023-01-20T15:50:55Z</dcterms:created>
  <dcterms:modified xsi:type="dcterms:W3CDTF">2023-01-21T16:25:44Z</dcterms:modified>
</cp:coreProperties>
</file>